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1"/>
  </p:notesMasterIdLst>
  <p:sldIdLst>
    <p:sldId id="257" r:id="rId5"/>
    <p:sldId id="261" r:id="rId6"/>
    <p:sldId id="260" r:id="rId7"/>
    <p:sldId id="262" r:id="rId8"/>
    <p:sldId id="264" r:id="rId9"/>
    <p:sldId id="268" r:id="rId10"/>
  </p:sldIdLst>
  <p:sldSz cx="12192000" cy="6858000"/>
  <p:notesSz cx="6858000" cy="9144000"/>
  <p:embeddedFontLst>
    <p:embeddedFont>
      <p:font typeface="Helvetica Neue" panose="02000503000000020004" pitchFamily="2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iID/hzThLm0XNh6KGYJSRMPupRd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5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2" Type="http://schemas.openxmlformats.org/officeDocument/2006/relationships/customXml" Target="../customXml/item2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8" Type="http://customschemas.google.com/relationships/presentationmetadata" Target="metadata"/><Relationship Id="rId10" Type="http://schemas.openxmlformats.org/officeDocument/2006/relationships/slide" Target="slides/slide6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0" name="Google Shape;80;p2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1" name="Google Shape;81;p2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2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6" name="Google Shape;86;p29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7" name="Google Shape;87;p29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9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29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30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92" name="Google Shape;92;p30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3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4" name="Google Shape;94;p3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0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30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31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99" name="Google Shape;99;p31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3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" name="Google Shape;101;p3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3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3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32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8" name="Google Shape;108;p32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9" name="Google Shape;109;p32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0" name="Google Shape;110;p3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33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13" name="Google Shape;113;p33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3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5" name="Google Shape;115;p33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33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0" name="Google Shape;120;p3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1" name="Google Shape;121;p3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3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3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6" name="Google Shape;126;p3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7" name="Google Shape;127;p3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3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3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2" name="Google Shape;132;p3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3" name="Google Shape;133;p3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3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8" name="Google Shape;138;p3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9" name="Google Shape;139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3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1" name="Google Shape;31;p19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2" name="Google Shape;32;p19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38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45" name="Google Shape;145;p3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3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3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3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39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58" name="Google Shape;158;p3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3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3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3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3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0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71" name="Google Shape;171;p40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0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41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84" name="Google Shape;184;p41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1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4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4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4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4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4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42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4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4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4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43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4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4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4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44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4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4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4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4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45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4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2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2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2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2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2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25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2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26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2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4" name="Google Shape;74;p2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5" name="Google Shape;75;p2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"/>
          <p:cNvSpPr txBox="1">
            <a:spLocks noGrp="1"/>
          </p:cNvSpPr>
          <p:nvPr>
            <p:ph type="body" idx="1"/>
          </p:nvPr>
        </p:nvSpPr>
        <p:spPr>
          <a:xfrm>
            <a:off x="1894504" y="1653839"/>
            <a:ext cx="8402992" cy="66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s-ES_tradnl" dirty="0"/>
              <a:t>Módulo 4.3 - Reunificación</a:t>
            </a:r>
          </a:p>
        </p:txBody>
      </p:sp>
      <p:sp>
        <p:nvSpPr>
          <p:cNvPr id="234" name="Google Shape;234;p2"/>
          <p:cNvSpPr txBox="1">
            <a:spLocks noGrp="1"/>
          </p:cNvSpPr>
          <p:nvPr>
            <p:ph type="body" idx="2"/>
          </p:nvPr>
        </p:nvSpPr>
        <p:spPr>
          <a:xfrm>
            <a:off x="1745590" y="2903195"/>
            <a:ext cx="8700819" cy="230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0" algn="l">
              <a:spcBef>
                <a:spcPts val="0"/>
              </a:spcBef>
            </a:pPr>
            <a:r>
              <a:rPr lang="es-ES_tradnl" sz="1800" b="1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 final de la sesión, los participantes podrán:</a:t>
            </a:r>
            <a:br>
              <a:rPr lang="es-ES_tradnl" sz="1800" b="1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s-ES_tradnl" sz="1800" b="1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
</a:t>
            </a:r>
          </a:p>
          <a:p>
            <a:pPr marL="514350" indent="-285750" algn="l">
              <a:spcBef>
                <a:spcPts val="0"/>
              </a:spcBef>
              <a:buFont typeface="Wingdings" pitchFamily="2" charset="2"/>
              <a:buChar char="ü"/>
            </a:pPr>
            <a:r>
              <a:rPr lang="es-ES_tradnl" sz="180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Describa el principio del interés superior.</a:t>
            </a:r>
            <a:br>
              <a:rPr lang="es-ES_tradnl" sz="180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s-ES_tradnl" sz="1800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
Explique cómo usar los formularios de evaluación para evaluar si la reunificación es lo mejor para el niño.</a:t>
            </a:r>
            <a:br>
              <a:rPr lang="es-ES_tradnl" sz="1800" b="0" i="0" u="none" strike="noStrike" dirty="0">
                <a:solidFill>
                  <a:schemeClr val="bg1"/>
                </a:solidFill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s-ES_tradnl" sz="1800" b="0" i="0" u="none" strike="noStrike" dirty="0">
              <a:solidFill>
                <a:schemeClr val="bg1"/>
              </a:solidFill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285750" algn="l" fontAlgn="base">
              <a:spcBef>
                <a:spcPts val="0"/>
              </a:spcBef>
              <a:buFont typeface="Wingdings" pitchFamily="2" charset="2"/>
              <a:buChar char="ü"/>
            </a:pPr>
            <a:r>
              <a:rPr lang="es-ES_tradnl" sz="18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Describir los pasos para preparar a un niño y su comunidad para la reunificación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F20563-B2A0-582C-E963-B8AB6196E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0086" y="5230956"/>
            <a:ext cx="4041913" cy="15352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"/>
          <p:cNvSpPr/>
          <p:nvPr/>
        </p:nvSpPr>
        <p:spPr>
          <a:xfrm>
            <a:off x="347725" y="1865975"/>
            <a:ext cx="11141910" cy="347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_tradnl" sz="2000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Incluso en circunstancias claras, la reunificación es un paso importante para el niño y su familia y la decisión sobre si los niños deben reunirse o no después de una búsqueda exitosa debe ser tomada por el personal de alto nivel solo cuando:
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El proceso de verificación se ha completado y es positivo
Se han evaluado las condiciones de vida a las que regresará el niño 
El niño, los cuidadores o tutores actuales del niño y los miembros de la familia con los que se reunirá el niño están de acuerdo en que la reunificación es en el interés superior del niño
Las autoridades locales y los líderes comunitarios han sido informados y están de acuerdo (cuando corresponde). Se prepara cualquier ritual especial necesario. 
Se ha evaluado la situación de seguridad y es seguro seguir adelante con la reunificación</a:t>
            </a:r>
          </a:p>
        </p:txBody>
      </p:sp>
      <p:sp>
        <p:nvSpPr>
          <p:cNvPr id="2" name="Google Shape;278;p10">
            <a:extLst>
              <a:ext uri="{FF2B5EF4-FFF2-40B4-BE49-F238E27FC236}">
                <a16:creationId xmlns:a16="http://schemas.microsoft.com/office/drawing/2014/main" id="{FCCA85F5-B8F8-308F-E90C-6C0BF46363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47725" y="365125"/>
            <a:ext cx="1082389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40"/>
              <a:buFont typeface="Helvetica Neue"/>
              <a:buNone/>
            </a:pPr>
            <a:r>
              <a:rPr lang="es-ES_tradnl" sz="3240" dirty="0"/>
              <a:t>Reunificación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"/>
          <p:cNvSpPr/>
          <p:nvPr/>
        </p:nvSpPr>
        <p:spPr>
          <a:xfrm>
            <a:off x="515155" y="1923234"/>
            <a:ext cx="10908406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_tradnl" sz="2400" dirty="0" err="1">
                <a:solidFill>
                  <a:schemeClr val="accent4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Reunification</a:t>
            </a:r>
            <a:r>
              <a:rPr lang="es-ES_tradnl" sz="2400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is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usually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understood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to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be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the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process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of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bringing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together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the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s-ES_tradnl" sz="24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child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and familiar o cuidador anterior con el fin de establecer o restablecer la atención a largo plazo.
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Fase de preparación
Realización de la reunificación (niño, familia, comunidad)
Seguimiento y monitoreo
La reunificación puede ser más fácil o más difícil, en parte debido al período de separación.
Se debe acordar un plan de reunificación con plazos claros y partes interesadas.</a:t>
            </a:r>
            <a:endParaRPr lang="es-ES_trad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278;p10">
            <a:extLst>
              <a:ext uri="{FF2B5EF4-FFF2-40B4-BE49-F238E27FC236}">
                <a16:creationId xmlns:a16="http://schemas.microsoft.com/office/drawing/2014/main" id="{1BC7C2F7-F751-C97F-4F38-538285A724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5155" y="37614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240"/>
            </a:pPr>
            <a:r>
              <a:rPr lang="es-ES_tradnl" sz="3240" dirty="0"/>
              <a:t>Pasos en la reunificación familiar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"/>
          <p:cNvSpPr txBox="1">
            <a:spLocks noGrp="1"/>
          </p:cNvSpPr>
          <p:nvPr>
            <p:ph type="title"/>
          </p:nvPr>
        </p:nvSpPr>
        <p:spPr>
          <a:xfrm>
            <a:off x="451692" y="365125"/>
            <a:ext cx="1071993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s-ES_tradnl" dirty="0"/>
              <a:t>Actividad 1: Preparación para la reunificación</a:t>
            </a:r>
          </a:p>
        </p:txBody>
      </p:sp>
      <p:sp>
        <p:nvSpPr>
          <p:cNvPr id="263" name="Google Shape;263;p7"/>
          <p:cNvSpPr/>
          <p:nvPr/>
        </p:nvSpPr>
        <p:spPr>
          <a:xfrm>
            <a:off x="359532" y="1124744"/>
            <a:ext cx="10497358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b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i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i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i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i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i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b="1" i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000" b="1" i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lang="es-ES_tradnl" sz="2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2520E-9E00-4C13-6254-C898583FAA8C}"/>
              </a:ext>
            </a:extLst>
          </p:cNvPr>
          <p:cNvSpPr txBox="1"/>
          <p:nvPr/>
        </p:nvSpPr>
        <p:spPr>
          <a:xfrm>
            <a:off x="451692" y="1828800"/>
            <a:ext cx="1100585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Use su copia de los estudios de casos del Módulo 3.5 - Verificación. 
En su grupo, tómese 20 minutos para hacer una lluvia de ideas sobre las siguientes preguntas:</a:t>
            </a:r>
            <a:b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</a:br>
            <a:endParaRPr lang="es-ES_tradnl" sz="2200" dirty="0">
              <a:solidFill>
                <a:schemeClr val="tx1"/>
              </a:solidFill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¿Cuáles son los problemas en la preparación de esa parte interesada?
¿Qué estrategias podrían utilizarse? 
¿Cómo haremos la reunificación real? 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s-ES_tradnl" sz="2200" dirty="0">
              <a:solidFill>
                <a:schemeClr val="tx1"/>
              </a:solidFill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Esté preparado para ofrecer una descripción general de 3 minutos sobre cómo preparar a sus partes interesadas para la reunificación. </a:t>
            </a:r>
            <a:b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</a:b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
Después de 20 minutos, cada grupo presentará su visión general en la plenaria.</a:t>
            </a:r>
          </a:p>
        </p:txBody>
      </p:sp>
      <p:pic>
        <p:nvPicPr>
          <p:cNvPr id="4" name="Google Shape;280;p10">
            <a:extLst>
              <a:ext uri="{FF2B5EF4-FFF2-40B4-BE49-F238E27FC236}">
                <a16:creationId xmlns:a16="http://schemas.microsoft.com/office/drawing/2014/main" id="{B531C53E-3E1F-C874-93BE-E01688F68D9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62585" y="365125"/>
            <a:ext cx="1602395" cy="1601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"/>
          <p:cNvSpPr/>
          <p:nvPr/>
        </p:nvSpPr>
        <p:spPr>
          <a:xfrm>
            <a:off x="395536" y="1853574"/>
            <a:ext cx="11169692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_tradnl" sz="2400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Si la decisión es NO reunificar a la familia (después de determinar el interés superior del niño en el caso y siguiendo los requisitos legales nacionales), entonces se debe tomar una decisión clara, siempre que sea posible de acuerdo con la legislación nacional. </a:t>
            </a:r>
          </a:p>
          <a:p>
            <a:pPr lvl="0"/>
            <a:r>
              <a:rPr lang="es-ES_tradnl" sz="2400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La participación de los niños sería clave en tal decisión y se requeriría un proceso formal de BID para los refugiados UASC y en ausencia de procedimientos legales nacionales. 
La opción de cuidado alternativo debe definirse claramente, supervisarse y mantenerse el contacto entre el niño y su familia cuando corresponda.</a:t>
            </a:r>
            <a:r>
              <a:rPr lang="es-ES_tradnl" sz="24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endParaRPr lang="es-ES_tradn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s-ES_tradnl" dirty="0"/>
              <a:t>Actividad 2 – Debate plenaria</a:t>
            </a:r>
            <a:br>
              <a:rPr lang="es-ES_tradnl" dirty="0"/>
            </a:br>
            <a:endParaRPr lang="es-ES_tradnl" dirty="0"/>
          </a:p>
        </p:txBody>
      </p:sp>
      <p:sp>
        <p:nvSpPr>
          <p:cNvPr id="298" name="Google Shape;298;p13"/>
          <p:cNvSpPr txBox="1">
            <a:spLocks noGrp="1"/>
          </p:cNvSpPr>
          <p:nvPr>
            <p:ph type="body" idx="2"/>
          </p:nvPr>
        </p:nvSpPr>
        <p:spPr>
          <a:xfrm>
            <a:off x="656021" y="193203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70000"/>
              </a:lnSpc>
              <a:spcBef>
                <a:spcPts val="0"/>
              </a:spcBef>
              <a:buSzPts val="2590"/>
              <a:buNone/>
            </a:pPr>
            <a:r>
              <a:rPr lang="es-ES_tradnl" sz="259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historia del niño </a:t>
            </a:r>
          </a:p>
          <a:p>
            <a:pPr marL="0" lvl="0" indent="0">
              <a:lnSpc>
                <a:spcPct val="70000"/>
              </a:lnSpc>
              <a:spcBef>
                <a:spcPts val="0"/>
              </a:spcBef>
              <a:buSzPts val="2590"/>
              <a:buNone/>
            </a:pPr>
            <a:r>
              <a:rPr lang="es-ES_tradnl" sz="259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
</a:t>
            </a:r>
            <a:r>
              <a:rPr lang="es-ES_tradnl" sz="259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Revise la historia e identifique:
Dónde era necesaria una verificación adecuada y cómo se podría haber hecho. </a:t>
            </a:r>
            <a:br>
              <a:rPr lang="es-ES_tradnl" sz="259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_tradnl" sz="259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
¿Qué medidas debían tomarse para una preparación adecuada y
reunificación</a:t>
            </a:r>
          </a:p>
        </p:txBody>
      </p:sp>
      <p:pic>
        <p:nvPicPr>
          <p:cNvPr id="299" name="Google Shape;29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01687" y="104297"/>
            <a:ext cx="2234290" cy="22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66257" y="5416060"/>
            <a:ext cx="1109779" cy="1076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E899AF83B04C42AD08B91EA0A3BDD1" ma:contentTypeVersion="6" ma:contentTypeDescription="Create a new document." ma:contentTypeScope="" ma:versionID="33a3bc2ae1015343d6b21928b4912126">
  <xsd:schema xmlns:xsd="http://www.w3.org/2001/XMLSchema" xmlns:xs="http://www.w3.org/2001/XMLSchema" xmlns:p="http://schemas.microsoft.com/office/2006/metadata/properties" xmlns:ns2="30497b55-d10f-4ce7-a1ba-c33c9f13f13a" xmlns:ns3="8adf6a95-97d2-4932-8fc2-9def5b6577fa" targetNamespace="http://schemas.microsoft.com/office/2006/metadata/properties" ma:root="true" ma:fieldsID="2759b0f28294d810547bf1a2ba1dd2d9" ns2:_="" ns3:_="">
    <xsd:import namespace="30497b55-d10f-4ce7-a1ba-c33c9f13f13a"/>
    <xsd:import namespace="8adf6a95-97d2-4932-8fc2-9def5b6577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497b55-d10f-4ce7-a1ba-c33c9f13f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df6a95-97d2-4932-8fc2-9def5b6577f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adf6a95-97d2-4932-8fc2-9def5b6577fa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6CF52C-39A8-4DA7-A098-4AA574C8C0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497b55-d10f-4ce7-a1ba-c33c9f13f13a"/>
    <ds:schemaRef ds:uri="8adf6a95-97d2-4932-8fc2-9def5b6577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504A87-A354-4640-A5F1-AEAE3A2165DC}">
  <ds:schemaRefs>
    <ds:schemaRef ds:uri="http://schemas.microsoft.com/office/2006/metadata/properties"/>
    <ds:schemaRef ds:uri="http://schemas.microsoft.com/office/infopath/2007/PartnerControls"/>
    <ds:schemaRef ds:uri="8adf6a95-97d2-4932-8fc2-9def5b6577fa"/>
  </ds:schemaRefs>
</ds:datastoreItem>
</file>

<file path=customXml/itemProps3.xml><?xml version="1.0" encoding="utf-8"?>
<ds:datastoreItem xmlns:ds="http://schemas.openxmlformats.org/officeDocument/2006/customXml" ds:itemID="{1FE69930-0CE8-451E-95A7-497318F5A0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555</Words>
  <Application>Microsoft Macintosh PowerPoint</Application>
  <PresentationFormat>Widescreen</PresentationFormat>
  <Paragraphs>30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Helvetica Neue</vt:lpstr>
      <vt:lpstr>Wingdings</vt:lpstr>
      <vt:lpstr>Arial</vt:lpstr>
      <vt:lpstr>Office Theme</vt:lpstr>
      <vt:lpstr>PowerPoint Presentation</vt:lpstr>
      <vt:lpstr>Reunificación</vt:lpstr>
      <vt:lpstr>Pasos en la reunificación familiar</vt:lpstr>
      <vt:lpstr>Actividad 1: Preparación para la reunificación</vt:lpstr>
      <vt:lpstr>PowerPoint Presentation</vt:lpstr>
      <vt:lpstr>Actividad 2 – Debate plenaria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Kyra Loat</cp:lastModifiedBy>
  <cp:revision>7</cp:revision>
  <dcterms:created xsi:type="dcterms:W3CDTF">2017-12-20T18:51:03Z</dcterms:created>
  <dcterms:modified xsi:type="dcterms:W3CDTF">2026-05-21T20:02:28Z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147300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